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7" r:id="rId3"/>
    <p:sldId id="261" r:id="rId4"/>
    <p:sldId id="271" r:id="rId5"/>
    <p:sldId id="274" r:id="rId6"/>
    <p:sldId id="294" r:id="rId7"/>
    <p:sldId id="275" r:id="rId8"/>
    <p:sldId id="277" r:id="rId9"/>
    <p:sldId id="278" r:id="rId10"/>
    <p:sldId id="295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.glogster.com/glog/odbijanje-svjetlosti-i-ravno-zrcalo/395udwsueh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e2d8e6d-1e48-40bf-939c-ab5500ee3dd8/assets/video/nc4_t3_odbijanje_svjetlosti_od_ravnog_zrcala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-sfera.hr/dodatni-digitalni-sadrzaji/3e2d8e6d-1e48-40bf-939c-ab5500ee3dd8/assets/video/nc4_t3_odbijanje_svjetlosti_od_zrcala_i_papira_1.mp4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775ADA8E-94D5-4390-8A89-992F030D1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609" y="1718332"/>
            <a:ext cx="9144000" cy="2387600"/>
          </a:xfrm>
        </p:spPr>
        <p:txBody>
          <a:bodyPr/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Svjetlost se odbija od ravnih zrcala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105B1BE-F5A8-4E60-8127-2B2E86DDC5DB}"/>
              </a:ext>
            </a:extLst>
          </p:cNvPr>
          <p:cNvSpPr txBox="1">
            <a:spLocks/>
          </p:cNvSpPr>
          <p:nvPr/>
        </p:nvSpPr>
        <p:spPr>
          <a:xfrm>
            <a:off x="1524000" y="3945868"/>
            <a:ext cx="8765219" cy="98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>
                <a:latin typeface="Gadugi" panose="020B0502040204020203" pitchFamily="34" charset="0"/>
                <a:ea typeface="Gadugi" panose="020B0502040204020203" pitchFamily="34" charset="0"/>
              </a:rPr>
              <a:t>SVJETLOST</a:t>
            </a:r>
            <a:endParaRPr lang="hr-HR" altLang="sr-Latn-RS" sz="2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jezero - refleksija.jpg">
            <a:extLst>
              <a:ext uri="{FF2B5EF4-FFF2-40B4-BE49-F238E27FC236}">
                <a16:creationId xmlns:a16="http://schemas.microsoft.com/office/drawing/2014/main" xmlns="" id="{A916798E-D2E7-49E1-994E-17F11DA22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55750"/>
            <a:ext cx="78105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28039" y="2077107"/>
            <a:ext cx="5515616" cy="4049373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</a:t>
            </a:r>
          </a:p>
        </p:txBody>
      </p:sp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04B0EB-3BD9-4E1A-A4C0-E8511518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7" y="538796"/>
            <a:ext cx="10515600" cy="1138360"/>
          </a:xfrm>
        </p:spPr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Ravno zrcalo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56C028-BA0F-48D1-99CE-405C5A7C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1561746"/>
            <a:ext cx="10045823" cy="3984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Zrcalo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- svaka glatka, ravna površina tijela, bilo da je staklena ili metalna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88474A-9469-42B9-B291-2891930053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545" y="3116903"/>
            <a:ext cx="3943350" cy="22002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BB0C59D-5A1E-4885-8FE8-6EF94886AD5A}"/>
              </a:ext>
            </a:extLst>
          </p:cNvPr>
          <p:cNvSpPr/>
          <p:nvPr/>
        </p:nvSpPr>
        <p:spPr>
          <a:xfrm>
            <a:off x="903066" y="5792225"/>
            <a:ext cx="405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latin typeface="Gadugi" panose="020B0502040204020203" pitchFamily="34" charset="0"/>
                <a:ea typeface="Gadugi" panose="020B0502040204020203" pitchFamily="34" charset="0"/>
              </a:rPr>
              <a:t>Mirna površina vode ponaša se kao ravno zrcalo</a:t>
            </a:r>
            <a:r>
              <a:rPr lang="hr-HR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B079F3-2736-47D0-93C4-51484B1268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783" y="2767366"/>
            <a:ext cx="3686175" cy="285750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AF0762E-AFF0-46AE-AFDF-85A1E39DB9BC}"/>
              </a:ext>
            </a:extLst>
          </p:cNvPr>
          <p:cNvSpPr/>
          <p:nvPr/>
        </p:nvSpPr>
        <p:spPr>
          <a:xfrm>
            <a:off x="6385265" y="5792225"/>
            <a:ext cx="4454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Gadugi" panose="020B0502040204020203" pitchFamily="34" charset="0"/>
                <a:ea typeface="Gadugi" panose="020B0502040204020203" pitchFamily="34" charset="0"/>
              </a:rPr>
              <a:t>Slika oblaka na staklima kojima je obložena zgrada</a:t>
            </a:r>
            <a:r>
              <a:rPr lang="pl-PL" sz="1600" dirty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12709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xmlns="" id="{DB6A1C88-B94F-4540-94E9-B89320AEA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" y="983616"/>
            <a:ext cx="77041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: Kako zrcalo odbija svjetlost?</a:t>
            </a:r>
          </a:p>
          <a:p>
            <a:endParaRPr lang="hr-HR" altLang="sr-Latn-RS" sz="3200" dirty="0"/>
          </a:p>
          <a:p>
            <a:endParaRPr lang="hr-HR" altLang="sr-Latn-RS" sz="3200" dirty="0"/>
          </a:p>
          <a:p>
            <a:endParaRPr lang="hr-HR" altLang="sr-Latn-RS" sz="3200" dirty="0"/>
          </a:p>
          <a:p>
            <a:endParaRPr lang="hr-HR" altLang="sr-Latn-RS" sz="3200" dirty="0"/>
          </a:p>
          <a:p>
            <a:endParaRPr lang="hr-HR" altLang="sr-Latn-RS" sz="3200" dirty="0"/>
          </a:p>
          <a:p>
            <a:endParaRPr lang="hr-HR" altLang="sr-Latn-RS" sz="3200" dirty="0"/>
          </a:p>
          <a:p>
            <a:endParaRPr lang="hr-HR" altLang="sr-Latn-RS" sz="3200" dirty="0"/>
          </a:p>
          <a:p>
            <a:endParaRPr lang="hr-HR" altLang="sr-Latn-RS" sz="32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02195089-4DE0-4326-980D-4581B2517617}"/>
              </a:ext>
            </a:extLst>
          </p:cNvPr>
          <p:cNvSpPr/>
          <p:nvPr/>
        </p:nvSpPr>
        <p:spPr>
          <a:xfrm>
            <a:off x="1553049" y="5581996"/>
            <a:ext cx="6290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Postoji li u tome kakva pravilnost?</a:t>
            </a:r>
          </a:p>
        </p:txBody>
      </p:sp>
      <p:pic>
        <p:nvPicPr>
          <p:cNvPr id="7" name="Picture 6" descr="Zakon odbijanja - laser 1280.jpg">
            <a:extLst>
              <a:ext uri="{FF2B5EF4-FFF2-40B4-BE49-F238E27FC236}">
                <a16:creationId xmlns:a16="http://schemas.microsoft.com/office/drawing/2014/main" xmlns="" id="{7E982DE0-EC9E-41F9-994D-F4BEB169A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1" r="5315" b="16907"/>
          <a:stretch>
            <a:fillRect/>
          </a:stretch>
        </p:blipFill>
        <p:spPr bwMode="auto">
          <a:xfrm>
            <a:off x="1662430" y="1924309"/>
            <a:ext cx="6895071" cy="358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31B55951-2F08-4A8B-9ABC-3FF27FFD09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9718" y="920544"/>
            <a:ext cx="1132943" cy="10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CDF5186-B126-4D2F-A1F4-A3638FD487E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81663" y="2015749"/>
            <a:ext cx="1289051" cy="607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xmlns="" id="{EB6AEFA2-58E1-4872-A54D-B785229A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93778"/>
            <a:ext cx="9611360" cy="520160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Upadni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kut </a:t>
            </a:r>
            <a:r>
              <a:rPr lang="vi-VN" altLang="sr-Latn-RS" i="1" dirty="0" smtClean="0">
                <a:latin typeface="Symbol" panose="05050102010706020507" pitchFamily="18" charset="2"/>
                <a:ea typeface="Gadugi" panose="020B0502040204020203" pitchFamily="34" charset="0"/>
              </a:rPr>
              <a:t>a</a:t>
            </a:r>
            <a:r>
              <a:rPr lang="hr-HR" altLang="sr-Latn-RS" i="1" dirty="0" smtClean="0">
                <a:latin typeface="Symbol" panose="05050102010706020507" pitchFamily="18" charset="2"/>
                <a:ea typeface="Gadugi" panose="020B0502040204020203" pitchFamily="34" charset="0"/>
              </a:rPr>
              <a:t> 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je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kut između upadne zrake i okomice na ravninu zrcala, a kut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odbijanja </a:t>
            </a:r>
            <a:r>
              <a:rPr lang="hr-HR" altLang="sr-Latn-RS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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 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je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kut između odbijene zrake svjetlosti i okomice na zrcalo.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  Kut odbijanja jednak je upadnom kutu: </a:t>
            </a:r>
            <a:r>
              <a:rPr lang="hr-HR" altLang="sr-Latn-RS" i="1" dirty="0" smtClean="0">
                <a:latin typeface="Gadugi" panose="020B0502040204020203" pitchFamily="34" charset="0"/>
                <a:ea typeface="Gadugi" panose="020B0502040204020203" pitchFamily="34" charset="0"/>
                <a:sym typeface="Symbol"/>
              </a:rPr>
              <a:t></a:t>
            </a:r>
            <a:r>
              <a:rPr lang="el-GR" altLang="sr-Latn-RS" i="1" dirty="0" smtClean="0">
                <a:ea typeface="Gadugi" panose="020B0502040204020203" pitchFamily="34" charset="0"/>
              </a:rPr>
              <a:t> </a:t>
            </a:r>
            <a:r>
              <a:rPr lang="el-GR" altLang="sr-Latn-RS" i="1" dirty="0">
                <a:ea typeface="Gadugi" panose="020B0502040204020203" pitchFamily="34" charset="0"/>
              </a:rPr>
              <a:t>= α.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92DC06E-C138-4231-B830-2AF9570433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1633" y="4365015"/>
            <a:ext cx="3448367" cy="199841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7C29674-CF6B-4025-A724-6CE67B0224B1}"/>
              </a:ext>
            </a:extLst>
          </p:cNvPr>
          <p:cNvSpPr txBox="1"/>
          <p:nvPr/>
        </p:nvSpPr>
        <p:spPr>
          <a:xfrm>
            <a:off x="640080" y="838659"/>
            <a:ext cx="85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3600" dirty="0">
                <a:latin typeface="Gadugi" panose="020B0502040204020203" pitchFamily="34" charset="0"/>
                <a:ea typeface="Gadugi" panose="020B0502040204020203" pitchFamily="34" charset="0"/>
              </a:rPr>
              <a:t>Zakon odbijanja ili refleksije svjetlosti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03AB55B-5A47-44E8-8891-19EF56D417CF}"/>
              </a:ext>
            </a:extLst>
          </p:cNvPr>
          <p:cNvSpPr txBox="1"/>
          <p:nvPr/>
        </p:nvSpPr>
        <p:spPr>
          <a:xfrm>
            <a:off x="736600" y="833120"/>
            <a:ext cx="885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Kako se odbija  paralelan snop svjetlosti? </a:t>
            </a:r>
          </a:p>
        </p:txBody>
      </p:sp>
      <p:pic>
        <p:nvPicPr>
          <p:cNvPr id="6" name="Picture 4" descr="DSC00771.JPG">
            <a:extLst>
              <a:ext uri="{FF2B5EF4-FFF2-40B4-BE49-F238E27FC236}">
                <a16:creationId xmlns:a16="http://schemas.microsoft.com/office/drawing/2014/main" xmlns="" id="{F97EA3EF-4194-4B95-AC3D-BB0504725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548" y="2331720"/>
            <a:ext cx="3778135" cy="21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50E82A5-D5B5-4DE5-A6C7-9A026E221E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4035" y="2219411"/>
            <a:ext cx="3362325" cy="235267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3FF6BEC1-6659-4531-8ABD-15BFE1D0AFCB}"/>
              </a:ext>
            </a:extLst>
          </p:cNvPr>
          <p:cNvSpPr/>
          <p:nvPr/>
        </p:nvSpPr>
        <p:spPr>
          <a:xfrm>
            <a:off x="500380" y="5161340"/>
            <a:ext cx="11191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>
                <a:latin typeface="Gadugi" panose="020B0502040204020203" pitchFamily="34" charset="0"/>
                <a:ea typeface="Gadugi" panose="020B0502040204020203" pitchFamily="34" charset="0"/>
              </a:rPr>
              <a:t>Paralelan svjetlosni snop paralelan je i nakon odbijanja od zrcala.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3A29D-90E9-4CEB-9341-319D9A70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87705"/>
            <a:ext cx="10515600" cy="4351338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/>
              <a:t>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Kako vidimo predmete oko sebe?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Da bismo vidjeli predmete potreban je izvor svjetlosti koji će ih obasjati. Dio svjetlosti odbije se od predmeta u naše oči.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96857381-DF47-4A96-8AD7-5962B5A99C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5481" y="2965801"/>
            <a:ext cx="3063239" cy="2373814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B614E874-4417-4C97-A8AF-F3A7E3A91663}"/>
              </a:ext>
            </a:extLst>
          </p:cNvPr>
          <p:cNvSpPr/>
          <p:nvPr/>
        </p:nvSpPr>
        <p:spPr>
          <a:xfrm>
            <a:off x="1620521" y="5647075"/>
            <a:ext cx="913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Gadugi" panose="020B0502040204020203" pitchFamily="34" charset="0"/>
                <a:ea typeface="Gadugi" panose="020B0502040204020203" pitchFamily="34" charset="0"/>
              </a:rPr>
              <a:t>Predmete vidimo jer odbijaju svjetlost.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93DC2-C94E-413B-BCB6-44AB525F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79" y="944879"/>
            <a:ext cx="10149841" cy="518128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sz="3000" dirty="0">
                <a:latin typeface="Gadugi" panose="020B0502040204020203" pitchFamily="34" charset="0"/>
                <a:ea typeface="Gadugi" panose="020B0502040204020203" pitchFamily="34" charset="0"/>
              </a:rPr>
              <a:t>Paralelan svjetlosni snop se na papiru odbija </a:t>
            </a:r>
            <a:r>
              <a:rPr lang="hr-HR" sz="3000" b="1" dirty="0">
                <a:latin typeface="Gadugi" panose="020B0502040204020203" pitchFamily="34" charset="0"/>
                <a:ea typeface="Gadugi" panose="020B0502040204020203" pitchFamily="34" charset="0"/>
              </a:rPr>
              <a:t>difuzno</a:t>
            </a:r>
            <a:r>
              <a:rPr lang="hr-HR" sz="3000" dirty="0">
                <a:latin typeface="Gadugi" panose="020B0502040204020203" pitchFamily="34" charset="0"/>
                <a:ea typeface="Gadugi" panose="020B0502040204020203" pitchFamily="34" charset="0"/>
              </a:rPr>
              <a:t>, u svim smjerovima, a na zrcalu se odbija </a:t>
            </a:r>
            <a:r>
              <a:rPr lang="hr-HR" sz="3000" b="1" dirty="0">
                <a:latin typeface="Gadugi" panose="020B0502040204020203" pitchFamily="34" charset="0"/>
                <a:ea typeface="Gadugi" panose="020B0502040204020203" pitchFamily="34" charset="0"/>
              </a:rPr>
              <a:t>samo u jednom smjeru.</a:t>
            </a:r>
            <a:endParaRPr lang="hr-HR" sz="3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  <a:defRPr/>
            </a:pPr>
            <a:endParaRPr lang="hr-HR" dirty="0"/>
          </a:p>
          <a:p>
            <a:pPr>
              <a:buBlip>
                <a:blip r:embed="rId2"/>
              </a:buBlip>
              <a:defRPr/>
            </a:pPr>
            <a:endParaRPr lang="hr-HR" dirty="0"/>
          </a:p>
          <a:p>
            <a:pPr>
              <a:buBlip>
                <a:blip r:embed="rId2"/>
              </a:buBlip>
              <a:defRPr/>
            </a:pPr>
            <a:endParaRPr lang="hr-HR" dirty="0"/>
          </a:p>
          <a:p>
            <a:pPr>
              <a:buBlip>
                <a:blip r:embed="rId2"/>
              </a:buBlip>
              <a:defRPr/>
            </a:pPr>
            <a:endParaRPr lang="hr-HR" dirty="0"/>
          </a:p>
          <a:p>
            <a:pPr>
              <a:buBlip>
                <a:blip r:embed="rId2"/>
              </a:buBlip>
              <a:defRPr/>
            </a:pPr>
            <a:endParaRPr lang="hr-HR" dirty="0"/>
          </a:p>
          <a:p>
            <a:pPr>
              <a:buBlip>
                <a:blip r:embed="rId2"/>
              </a:buBlip>
              <a:defRPr/>
            </a:pPr>
            <a:endParaRPr lang="hr-HR" dirty="0"/>
          </a:p>
        </p:txBody>
      </p:sp>
      <p:pic>
        <p:nvPicPr>
          <p:cNvPr id="12291" name="Picture 3" descr="280.tif">
            <a:extLst>
              <a:ext uri="{FF2B5EF4-FFF2-40B4-BE49-F238E27FC236}">
                <a16:creationId xmlns:a16="http://schemas.microsoft.com/office/drawing/2014/main" xmlns="" id="{A74ACC51-936D-4D80-8C91-92ED2A2DD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4" y="3693477"/>
            <a:ext cx="28813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281.tif">
            <a:extLst>
              <a:ext uri="{FF2B5EF4-FFF2-40B4-BE49-F238E27FC236}">
                <a16:creationId xmlns:a16="http://schemas.microsoft.com/office/drawing/2014/main" xmlns="" id="{95D46BC2-5518-45B4-B3D2-1475C48F7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97"/>
          <a:stretch>
            <a:fillRect/>
          </a:stretch>
        </p:blipFill>
        <p:spPr bwMode="auto">
          <a:xfrm>
            <a:off x="6600666" y="3535520"/>
            <a:ext cx="28797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p\Downloads\clapperboard-311792_1280.png">
            <a:hlinkClick r:id="rId5"/>
            <a:extLst>
              <a:ext uri="{FF2B5EF4-FFF2-40B4-BE49-F238E27FC236}">
                <a16:creationId xmlns:a16="http://schemas.microsoft.com/office/drawing/2014/main" xmlns="" id="{6B52146C-AC1E-4691-A5AB-D64C3575451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4328" y="944879"/>
            <a:ext cx="1132943" cy="10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384BE18-DF89-4006-985F-3A0944DFCA9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02949" y="1948644"/>
            <a:ext cx="1289051" cy="607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6749A-323E-496C-836A-FFA7A1978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934720"/>
            <a:ext cx="7833360" cy="5222239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  <a:defRPr/>
            </a:pPr>
            <a:r>
              <a:rPr lang="hr-HR" b="1" dirty="0"/>
              <a:t> </a:t>
            </a: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: Svijeća u vodi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pl-PL" sz="3000" dirty="0">
                <a:latin typeface="Gadugi" panose="020B0502040204020203" pitchFamily="34" charset="0"/>
                <a:ea typeface="Gadugi" panose="020B0502040204020203" pitchFamily="34" charset="0"/>
              </a:rPr>
              <a:t>Kako nastaje slika svijeće koja gori u vodi?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  <a:defRPr/>
            </a:pPr>
            <a:r>
              <a:rPr lang="pl-PL" sz="3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Staklena ploča dijelom propušta svjetlost, a dijelom je odbija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poput ravnog zrcala.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Odbijena svjetlost ulazi u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vaše oko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i stvara prividnu sliku svijeće i plamena na mjestu gdje se nalazi druga svijeća.</a:t>
            </a:r>
          </a:p>
          <a:p>
            <a:pPr>
              <a:defRPr/>
            </a:pPr>
            <a:endParaRPr lang="hr-HR" dirty="0"/>
          </a:p>
        </p:txBody>
      </p:sp>
      <p:pic>
        <p:nvPicPr>
          <p:cNvPr id="15363" name="Picture 6" descr="285 novo.tif">
            <a:extLst>
              <a:ext uri="{FF2B5EF4-FFF2-40B4-BE49-F238E27FC236}">
                <a16:creationId xmlns:a16="http://schemas.microsoft.com/office/drawing/2014/main" xmlns="" id="{DBCB2FB8-3080-4F6F-8719-BFBC7E05E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6149" y="1796575"/>
            <a:ext cx="3218498" cy="3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xmlns="" id="{A20262EF-87D9-41C0-9D38-57CED6E7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6" y="1054576"/>
            <a:ext cx="10779444" cy="474884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Slika predmeta u ravnom zrcalu je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prividna, uspravna, jednake veličine kao predmet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i nalazi se iza zrcala, na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jednakoj udaljenosti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od zrcala kao i predmet.</a:t>
            </a:r>
          </a:p>
          <a:p>
            <a:pPr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7411" name="Picture 3" descr="286..tif">
            <a:extLst>
              <a:ext uri="{FF2B5EF4-FFF2-40B4-BE49-F238E27FC236}">
                <a16:creationId xmlns:a16="http://schemas.microsoft.com/office/drawing/2014/main" xmlns="" id="{984E266B-1595-4844-825F-B1538C848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013" y="3429000"/>
            <a:ext cx="32448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41213</TotalTime>
  <Words>273</Words>
  <Application>Microsoft Office PowerPoint</Application>
  <PresentationFormat>Custom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Svjetlost se odbija od ravnih zrcala </vt:lpstr>
      <vt:lpstr>Ravno zrcalo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Ivana - HP - školski</dc:creator>
  <cp:lastModifiedBy>sk-iloncarek</cp:lastModifiedBy>
  <cp:revision>20</cp:revision>
  <dcterms:created xsi:type="dcterms:W3CDTF">2021-02-03T19:55:44Z</dcterms:created>
  <dcterms:modified xsi:type="dcterms:W3CDTF">2021-05-18T07:05:37Z</dcterms:modified>
</cp:coreProperties>
</file>